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257"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80" r:id="rId22"/>
    <p:sldId id="281" r:id="rId23"/>
    <p:sldId id="275" r:id="rId24"/>
    <p:sldId id="276" r:id="rId25"/>
    <p:sldId id="277" r:id="rId26"/>
    <p:sldId id="278" r:id="rId27"/>
    <p:sldId id="279" r:id="rId28"/>
    <p:sldId id="258"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12/28/2017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12/28/2017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12/28/2017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12/28/2017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12/28/2017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12/28/2017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12/28/2017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28/12/2017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2842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Matlamat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muhasabah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133600" y="1981200"/>
            <a:ext cx="5638800" cy="17526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Persiapan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diri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menghadapi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hari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kiamat</a:t>
            </a:r>
            <a:r>
              <a:rPr lang="en-US" sz="2400" b="1" dirty="0" smtClean="0">
                <a:solidFill>
                  <a:schemeClr val="tx1"/>
                </a:solidFill>
                <a:latin typeface="Arial Black" pitchFamily="34" charset="0"/>
              </a:rPr>
              <a:t> yang </a:t>
            </a:r>
            <a:r>
              <a:rPr lang="en-US" sz="2400" b="1" dirty="0" err="1" smtClean="0">
                <a:solidFill>
                  <a:schemeClr val="tx1"/>
                </a:solidFill>
                <a:latin typeface="Arial Black" pitchFamily="34" charset="0"/>
              </a:rPr>
              <a:t>tidak</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diketahui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masa</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tarikhnya</a:t>
            </a:r>
            <a:endParaRPr lang="en-US" b="1" dirty="0" smtClean="0">
              <a:solidFill>
                <a:schemeClr val="tx1"/>
              </a:solidFill>
              <a:latin typeface="Arial Black" pitchFamily="34" charset="0"/>
            </a:endParaRPr>
          </a:p>
        </p:txBody>
      </p:sp>
      <p:sp>
        <p:nvSpPr>
          <p:cNvPr id="5" name="Right Arrow 4"/>
          <p:cNvSpPr/>
          <p:nvPr/>
        </p:nvSpPr>
        <p:spPr>
          <a:xfrm>
            <a:off x="304800" y="1066800"/>
            <a:ext cx="3886200" cy="1371600"/>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Setiap</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masa</a:t>
            </a:r>
            <a:endParaRPr lang="en-US" sz="2800" dirty="0">
              <a:ln>
                <a:solidFill>
                  <a:schemeClr val="tx1"/>
                </a:solidFill>
              </a:ln>
              <a:effectLst>
                <a:glow rad="101600">
                  <a:schemeClr val="tx1">
                    <a:alpha val="60000"/>
                  </a:schemeClr>
                </a:glow>
              </a:effectLst>
              <a:latin typeface="Arial Black" pitchFamily="34" charset="0"/>
            </a:endParaRPr>
          </a:p>
        </p:txBody>
      </p:sp>
      <p:sp>
        <p:nvSpPr>
          <p:cNvPr id="6" name="Rectangle 5"/>
          <p:cNvSpPr/>
          <p:nvPr/>
        </p:nvSpPr>
        <p:spPr>
          <a:xfrm>
            <a:off x="2133600" y="4114800"/>
            <a:ext cx="5638800" cy="10668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berada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landasan</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a:t>
            </a:r>
            <a:endPar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133600" y="5257800"/>
            <a:ext cx="5638800" cy="1066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bersedia</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mengadap</a:t>
            </a:r>
            <a:r>
              <a:rPr lang="en-US" sz="2400" b="1" dirty="0"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endParaRPr lang="en-US" sz="3600" b="1" dirty="0">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5-Point Star 7"/>
          <p:cNvSpPr/>
          <p:nvPr/>
        </p:nvSpPr>
        <p:spPr>
          <a:xfrm>
            <a:off x="1905000" y="3962400"/>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
        <p:nvSpPr>
          <p:cNvPr id="9" name="5-Point Star 8"/>
          <p:cNvSpPr/>
          <p:nvPr/>
        </p:nvSpPr>
        <p:spPr>
          <a:xfrm>
            <a:off x="1905000" y="5181600"/>
            <a:ext cx="457200" cy="533400"/>
          </a:xfrm>
          <a:prstGeom prst="star5">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264855"/>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029200" y="3256240"/>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err="1" smtClean="0">
                <a:ln>
                  <a:solidFill>
                    <a:sysClr val="windowText" lastClr="000000"/>
                  </a:solidFill>
                </a:ln>
                <a:effectLst/>
                <a:latin typeface="Baskerville Old Face" pitchFamily="18" charset="0"/>
              </a:rPr>
              <a:t>Surah</a:t>
            </a:r>
            <a:r>
              <a:rPr lang="en-US" sz="2400" i="1" dirty="0" smtClean="0">
                <a:ln>
                  <a:solidFill>
                    <a:sysClr val="windowText" lastClr="000000"/>
                  </a:solidFill>
                </a:ln>
                <a:effectLst/>
                <a:latin typeface="Baskerville Old Face" pitchFamily="18" charset="0"/>
              </a:rPr>
              <a:t> Al </a:t>
            </a:r>
            <a:r>
              <a:rPr lang="en-US" sz="2400" i="1" dirty="0" err="1" smtClean="0">
                <a:ln>
                  <a:solidFill>
                    <a:sysClr val="windowText" lastClr="000000"/>
                  </a:solidFill>
                </a:ln>
                <a:effectLst/>
                <a:latin typeface="Baskerville Old Face" pitchFamily="18" charset="0"/>
              </a:rPr>
              <a:t>Haqqah</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18</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228600" y="3949005"/>
            <a:ext cx="8839200" cy="1384995"/>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smtClean="0"/>
              <a:t>“Pada hari itu, kamu semua dihadapkan (untuk hitungan amal); tidak ada yang tersembunyi (kepada Allah) dari perkara-perkara kamu yang tersembunyi”.</a:t>
            </a:r>
            <a:endParaRPr lang="en-MY" sz="2800" dirty="0"/>
          </a:p>
        </p:txBody>
      </p:sp>
      <p:sp>
        <p:nvSpPr>
          <p:cNvPr id="6" name="Rectangle 5"/>
          <p:cNvSpPr/>
          <p:nvPr/>
        </p:nvSpPr>
        <p:spPr>
          <a:xfrm>
            <a:off x="0" y="1651575"/>
            <a:ext cx="9144000" cy="923330"/>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يَوْمَئِذٍ تُعْرَضُونَ لَا تَخْفَىٰ مِنكُمْ خَافِيَةٌ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3048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Soal</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Down Arrow 3"/>
          <p:cNvSpPr/>
          <p:nvPr/>
        </p:nvSpPr>
        <p:spPr>
          <a:xfrm rot="16200000">
            <a:off x="-1597356" y="2628901"/>
            <a:ext cx="5715001" cy="2438400"/>
          </a:xfrm>
          <a:prstGeom prst="downArrow">
            <a:avLst>
              <a:gd name="adj1" fmla="val 50000"/>
              <a:gd name="adj2" fmla="val 35246"/>
            </a:avLst>
          </a:prstGeom>
          <a:ln>
            <a:solidFill>
              <a:schemeClr val="tx1"/>
            </a:solidFill>
          </a:ln>
          <a:effectLst>
            <a:glow rad="101600">
              <a:srgbClr val="00B050">
                <a:alpha val="60000"/>
              </a:srgbClr>
            </a:glow>
          </a:effectLst>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endParaRPr lang="en-US" sz="2800" dirty="0">
              <a:effectLst>
                <a:outerShdw blurRad="38100" dist="38100" dir="2700000" algn="tl">
                  <a:srgbClr val="000000">
                    <a:alpha val="43137"/>
                  </a:srgbClr>
                </a:outerShdw>
              </a:effectLst>
              <a:latin typeface="Arial Black" pitchFamily="34" charset="0"/>
            </a:endParaRPr>
          </a:p>
        </p:txBody>
      </p:sp>
      <p:sp>
        <p:nvSpPr>
          <p:cNvPr id="5" name="Rectangle 4"/>
          <p:cNvSpPr/>
          <p:nvPr/>
        </p:nvSpPr>
        <p:spPr>
          <a:xfrm>
            <a:off x="2506026" y="990600"/>
            <a:ext cx="5638800" cy="1066800"/>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Apakah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sejajar</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506026" y="2133600"/>
            <a:ext cx="5638800" cy="10668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Adakah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pengikut</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setia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Junjungan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506026" y="3276600"/>
            <a:ext cx="5638800" cy="106680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Adakah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effectLst>
                  <a:glow rad="101600">
                    <a:schemeClr val="tx1">
                      <a:alpha val="60000"/>
                    </a:schemeClr>
                  </a:glow>
                  <a:outerShdw blurRad="38100" dist="38100" dir="2700000" algn="tl">
                    <a:srgbClr val="000000">
                      <a:alpha val="43137"/>
                    </a:srgbClr>
                  </a:outerShdw>
                </a:effectLst>
                <a:latin typeface="Arial Black" pitchFamily="34" charset="0"/>
              </a:rPr>
              <a:t>m</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ampu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mengawal</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maksiat</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2506026" y="4419600"/>
            <a:ext cx="5638800" cy="106680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Adakah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menunaikan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hambaNya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sempurna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p:cNvSpPr/>
          <p:nvPr/>
        </p:nvSpPr>
        <p:spPr>
          <a:xfrm>
            <a:off x="2506026" y="5562600"/>
            <a:ext cx="5638800" cy="10668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Adakah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siap</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sedia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menemui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bila-bila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ectangle 9"/>
          <p:cNvSpPr/>
          <p:nvPr/>
        </p:nvSpPr>
        <p:spPr>
          <a:xfrm rot="843588">
            <a:off x="6593053" y="-465170"/>
            <a:ext cx="2758184" cy="25502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smtClean="0">
                <a:solidFill>
                  <a:srgbClr val="FF0000"/>
                </a:solidFill>
                <a:effectLst>
                  <a:glow rad="101600">
                    <a:schemeClr val="bg1">
                      <a:alpha val="60000"/>
                    </a:schemeClr>
                  </a:glow>
                </a:effectLst>
                <a:latin typeface="Arial Black" pitchFamily="34" charset="0"/>
              </a:rPr>
              <a:t>???</a:t>
            </a:r>
            <a:endParaRPr lang="en-US" sz="9600" b="1" dirty="0">
              <a:solidFill>
                <a:srgbClr val="FF0000"/>
              </a:solidFill>
              <a:effectLst>
                <a:glow rad="101600">
                  <a:schemeClr val="bg1">
                    <a:alpha val="60000"/>
                  </a:schemeClr>
                </a:glo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314743"/>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029200" y="3306128"/>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smtClean="0">
                <a:ln>
                  <a:solidFill>
                    <a:sysClr val="windowText" lastClr="000000"/>
                  </a:solidFill>
                </a:ln>
                <a:effectLst/>
                <a:latin typeface="Baskerville Old Face" pitchFamily="18" charset="0"/>
              </a:rPr>
              <a:t>Surah Al </a:t>
            </a:r>
            <a:r>
              <a:rPr lang="en-US" sz="2400" i="1" dirty="0" err="1" smtClean="0">
                <a:ln>
                  <a:solidFill>
                    <a:sysClr val="windowText" lastClr="000000"/>
                  </a:solidFill>
                </a:ln>
                <a:effectLst/>
                <a:latin typeface="Baskerville Old Face" pitchFamily="18" charset="0"/>
              </a:rPr>
              <a:t>Qiamah</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14</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228600" y="3998893"/>
            <a:ext cx="8839200" cy="954107"/>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smtClean="0"/>
              <a:t>“Bahkan manusia itu sangat mengetahui dengan mendalam terhadap dirinya sendiri.”</a:t>
            </a:r>
            <a:endParaRPr lang="en-MY" sz="2800" dirty="0"/>
          </a:p>
        </p:txBody>
      </p:sp>
      <p:sp>
        <p:nvSpPr>
          <p:cNvPr id="6" name="Rectangle 5"/>
          <p:cNvSpPr/>
          <p:nvPr/>
        </p:nvSpPr>
        <p:spPr>
          <a:xfrm>
            <a:off x="0" y="1853863"/>
            <a:ext cx="9144000" cy="923330"/>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بَلِ الْإِنسَانُ عَلَىٰ نَفْسِهِ بَصِيرَةٌ</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3048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Langkah-langkah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bermuhasabah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447800" y="1417459"/>
            <a:ext cx="6705600" cy="1066800"/>
          </a:xfrm>
          <a:prstGeom prst="rect">
            <a:avLst/>
          </a:prstGeom>
          <a:ln>
            <a:solidFill>
              <a:schemeClr val="bg1"/>
            </a:solidFill>
          </a:ln>
          <a:effectLst>
            <a:glow rad="101600">
              <a:schemeClr val="tx1">
                <a:alpha val="6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Semak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wajib</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14600" y="2560459"/>
            <a:ext cx="5638800" cy="1066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kekurangan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diqadha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disempurnakan</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447800" y="4008259"/>
            <a:ext cx="6705600" cy="1066800"/>
          </a:xfrm>
          <a:prstGeom prst="rect">
            <a:avLst/>
          </a:prstGeom>
          <a:ln>
            <a:solidFill>
              <a:schemeClr val="bg1"/>
            </a:solidFill>
          </a:ln>
          <a:effectLst>
            <a:glow rad="101600">
              <a:schemeClr val="tx1">
                <a:alpha val="6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Periksa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514600" y="5151259"/>
            <a:ext cx="5638800" cy="1066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mengulangi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bertaubat</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diatas</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perlanggaran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larangan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onut 7"/>
          <p:cNvSpPr/>
          <p:nvPr/>
        </p:nvSpPr>
        <p:spPr>
          <a:xfrm>
            <a:off x="609600" y="1493659"/>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MY" sz="4400" dirty="0">
              <a:ln>
                <a:solidFill>
                  <a:schemeClr val="bg1"/>
                </a:solidFill>
              </a:ln>
              <a:solidFill>
                <a:schemeClr val="bg1"/>
              </a:solidFill>
            </a:endParaRPr>
          </a:p>
        </p:txBody>
      </p:sp>
      <p:sp>
        <p:nvSpPr>
          <p:cNvPr id="9" name="Donut 8"/>
          <p:cNvSpPr/>
          <p:nvPr/>
        </p:nvSpPr>
        <p:spPr>
          <a:xfrm>
            <a:off x="609600" y="4008259"/>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MY" sz="4400" dirty="0">
              <a:ln>
                <a:solidFill>
                  <a:schemeClr val="bg1"/>
                </a:solidFill>
              </a:ln>
              <a:solidFill>
                <a:schemeClr val="bg1"/>
              </a:solidFil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3149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Langkah-langkah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bermuhasabah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71600" y="990600"/>
            <a:ext cx="6705600" cy="10668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Mengingati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semula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penggunaan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hidup</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438400" y="2133600"/>
            <a:ext cx="5638800" cy="1066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Bersegera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menghargai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masa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aktiviti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kebaikan</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371600" y="3276600"/>
            <a:ext cx="6705600" cy="10668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Bayang</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tentang</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perasaan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pemikiran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pergerakan</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2438400" y="4419600"/>
            <a:ext cx="5638800" cy="10668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penglibatan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positif</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bersih</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syara</a:t>
            </a:r>
            <a:r>
              <a:rPr lang="en-US" sz="24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ln>
                <a:solidFill>
                  <a:schemeClr val="tx1"/>
                </a:solidFill>
              </a:ln>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Donut 7"/>
          <p:cNvSpPr/>
          <p:nvPr/>
        </p:nvSpPr>
        <p:spPr>
          <a:xfrm>
            <a:off x="533400" y="10668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MY" sz="4400" dirty="0">
              <a:ln>
                <a:solidFill>
                  <a:schemeClr val="bg1"/>
                </a:solidFill>
              </a:ln>
              <a:solidFill>
                <a:schemeClr val="bg1"/>
              </a:solidFill>
            </a:endParaRPr>
          </a:p>
        </p:txBody>
      </p:sp>
      <p:sp>
        <p:nvSpPr>
          <p:cNvPr id="9" name="Donut 8"/>
          <p:cNvSpPr/>
          <p:nvPr/>
        </p:nvSpPr>
        <p:spPr>
          <a:xfrm>
            <a:off x="533400" y="32766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MY" sz="4400" dirty="0">
              <a:ln>
                <a:solidFill>
                  <a:schemeClr val="bg1"/>
                </a:solidFill>
              </a:ln>
              <a:solidFill>
                <a:schemeClr val="bg1"/>
              </a:solidFill>
            </a:endParaRPr>
          </a:p>
        </p:txBody>
      </p:sp>
      <p:sp>
        <p:nvSpPr>
          <p:cNvPr id="10" name="Rectangle 9"/>
          <p:cNvSpPr/>
          <p:nvPr/>
        </p:nvSpPr>
        <p:spPr>
          <a:xfrm>
            <a:off x="1524000" y="5638800"/>
            <a:ext cx="6705600" cy="1066800"/>
          </a:xfrm>
          <a:prstGeom prst="rect">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membiarkan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sikap</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effectLst>
                  <a:glow rad="101600">
                    <a:schemeClr val="tx1">
                      <a:alpha val="60000"/>
                    </a:schemeClr>
                  </a:glow>
                  <a:outerShdw blurRad="38100" dist="38100" dir="2700000" algn="tl">
                    <a:srgbClr val="000000">
                      <a:alpha val="43137"/>
                    </a:srgbClr>
                  </a:outerShdw>
                </a:effectLst>
                <a:latin typeface="Arial Black" pitchFamily="34" charset="0"/>
              </a:rPr>
              <a:t>bermuhasabah</a:t>
            </a:r>
            <a:r>
              <a:rPr lang="en-US" sz="2400" b="1" dirty="0" smtClean="0">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dirty="0" smtClean="0">
              <a:solidFill>
                <a:schemeClr val="tx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Donut 10"/>
          <p:cNvSpPr/>
          <p:nvPr/>
        </p:nvSpPr>
        <p:spPr>
          <a:xfrm>
            <a:off x="685800" y="5715000"/>
            <a:ext cx="838200" cy="838200"/>
          </a:xfrm>
          <a:prstGeom prst="don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400" b="1" dirty="0" smtClean="0">
                <a:ln>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5</a:t>
            </a:r>
            <a:endParaRPr lang="en-MY" sz="4400" dirty="0">
              <a:ln>
                <a:solidFill>
                  <a:schemeClr val="bg1"/>
                </a:solidFill>
              </a:ln>
              <a:solidFill>
                <a:schemeClr val="bg1"/>
              </a:solidFil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2080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bermuhasabah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ardrop 3"/>
          <p:cNvSpPr/>
          <p:nvPr/>
        </p:nvSpPr>
        <p:spPr>
          <a:xfrm>
            <a:off x="2656764" y="1109757"/>
            <a:ext cx="3352800" cy="1876362"/>
          </a:xfrm>
          <a:prstGeom prst="teardro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a:solidFill>
                  <a:schemeClr val="tx1"/>
                </a:solidFill>
                <a:latin typeface="Arial Black" pitchFamily="34" charset="0"/>
              </a:rPr>
              <a:t>Semoga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dapat</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menikmati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kebahagian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hidup</a:t>
            </a:r>
            <a:endParaRPr lang="en-US" sz="2000" b="1" dirty="0">
              <a:solidFill>
                <a:schemeClr val="tx1"/>
              </a:solidFill>
              <a:latin typeface="Arial Black" pitchFamily="34" charset="0"/>
            </a:endParaRPr>
          </a:p>
        </p:txBody>
      </p:sp>
      <p:sp>
        <p:nvSpPr>
          <p:cNvPr id="5" name="Teardrop 4"/>
          <p:cNvSpPr/>
          <p:nvPr/>
        </p:nvSpPr>
        <p:spPr>
          <a:xfrm>
            <a:off x="5410200" y="2724276"/>
            <a:ext cx="3276600" cy="1876362"/>
          </a:xfrm>
          <a:prstGeom prst="teardrop">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err="1">
                <a:solidFill>
                  <a:schemeClr val="tx1"/>
                </a:solidFill>
                <a:latin typeface="Arial Black" pitchFamily="34" charset="0"/>
              </a:rPr>
              <a:t>Mendampingi</a:t>
            </a:r>
            <a:r>
              <a:rPr lang="en-US" sz="2000" b="1" dirty="0">
                <a:solidFill>
                  <a:schemeClr val="tx1"/>
                </a:solidFill>
                <a:latin typeface="Arial Black" pitchFamily="34" charset="0"/>
              </a:rPr>
              <a:t> orang yang </a:t>
            </a:r>
            <a:r>
              <a:rPr lang="en-US" sz="2000" b="1" dirty="0" err="1">
                <a:solidFill>
                  <a:schemeClr val="tx1"/>
                </a:solidFill>
                <a:latin typeface="Arial Black" pitchFamily="34" charset="0"/>
              </a:rPr>
              <a:t>sentiasa</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bermuhasabah</a:t>
            </a:r>
            <a:endParaRPr lang="en-US" sz="2000" b="1" dirty="0">
              <a:solidFill>
                <a:schemeClr val="tx1"/>
              </a:solidFill>
              <a:latin typeface="Arial Black" pitchFamily="34" charset="0"/>
            </a:endParaRPr>
          </a:p>
        </p:txBody>
      </p:sp>
      <p:sp>
        <p:nvSpPr>
          <p:cNvPr id="6" name="Teardrop 5"/>
          <p:cNvSpPr/>
          <p:nvPr/>
        </p:nvSpPr>
        <p:spPr>
          <a:xfrm>
            <a:off x="2819400" y="4600638"/>
            <a:ext cx="3276600" cy="1876362"/>
          </a:xfrm>
          <a:prstGeom prst="teardrop">
            <a:avLst/>
          </a:prstGeom>
          <a:ln>
            <a:solidFill>
              <a:schemeClr val="tx1"/>
            </a:solidFill>
          </a:ln>
          <a:effectLst>
            <a:glow rad="101600">
              <a:srgbClr val="00B050">
                <a:alpha val="60000"/>
              </a:srgb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err="1">
                <a:solidFill>
                  <a:schemeClr val="tx1"/>
                </a:solidFill>
                <a:latin typeface="Arial Black" pitchFamily="34" charset="0"/>
              </a:rPr>
              <a:t>Hadiri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majlis-majlis</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ilmu</a:t>
            </a:r>
            <a:endParaRPr lang="en-US" sz="2000" b="1" dirty="0">
              <a:solidFill>
                <a:schemeClr val="tx1"/>
              </a:solidFill>
              <a:latin typeface="Arial Black" pitchFamily="34" charset="0"/>
            </a:endParaRPr>
          </a:p>
        </p:txBody>
      </p:sp>
      <p:sp>
        <p:nvSpPr>
          <p:cNvPr id="7" name="Teardrop 6"/>
          <p:cNvSpPr/>
          <p:nvPr/>
        </p:nvSpPr>
        <p:spPr>
          <a:xfrm>
            <a:off x="228600" y="3062319"/>
            <a:ext cx="3276600" cy="1876362"/>
          </a:xfrm>
          <a:prstGeom prst="teardrop">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a:solidFill>
                  <a:schemeClr val="tx1"/>
                </a:solidFill>
                <a:latin typeface="Arial Black" pitchFamily="34" charset="0"/>
              </a:rPr>
              <a:t>Hindari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tempat</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dan</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suasana</a:t>
            </a:r>
            <a:r>
              <a:rPr lang="en-US" sz="2000" b="1" dirty="0">
                <a:solidFill>
                  <a:schemeClr val="tx1"/>
                </a:solidFill>
                <a:latin typeface="Arial Black" pitchFamily="34" charset="0"/>
              </a:rPr>
              <a:t> yang </a:t>
            </a:r>
            <a:r>
              <a:rPr lang="en-US" sz="2000" b="1" dirty="0" err="1">
                <a:solidFill>
                  <a:schemeClr val="tx1"/>
                </a:solidFill>
                <a:latin typeface="Arial Black" pitchFamily="34" charset="0"/>
              </a:rPr>
              <a:t>melalaikan</a:t>
            </a:r>
            <a:endParaRPr lang="en-US" sz="2000" b="1" dirty="0">
              <a:solidFill>
                <a:schemeClr val="tx1"/>
              </a:solidFill>
              <a:latin typeface="Arial Black" pitchFamily="34" charset="0"/>
            </a:endParaRPr>
          </a:p>
        </p:txBody>
      </p:sp>
      <p:sp>
        <p:nvSpPr>
          <p:cNvPr id="8" name="Block Arc 7"/>
          <p:cNvSpPr/>
          <p:nvPr/>
        </p:nvSpPr>
        <p:spPr>
          <a:xfrm rot="18746159">
            <a:off x="1866900" y="2286000"/>
            <a:ext cx="1485900" cy="990600"/>
          </a:xfrm>
          <a:prstGeom prst="blockArc">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
        <p:nvSpPr>
          <p:cNvPr id="9" name="Block Arc 8"/>
          <p:cNvSpPr/>
          <p:nvPr/>
        </p:nvSpPr>
        <p:spPr>
          <a:xfrm rot="13269070">
            <a:off x="1769717" y="4642618"/>
            <a:ext cx="1485900" cy="990600"/>
          </a:xfrm>
          <a:prstGeom prst="blockArc">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
        <p:nvSpPr>
          <p:cNvPr id="10" name="Block Arc 9"/>
          <p:cNvSpPr/>
          <p:nvPr/>
        </p:nvSpPr>
        <p:spPr>
          <a:xfrm rot="18746159" flipV="1">
            <a:off x="5423148" y="4471085"/>
            <a:ext cx="1485900" cy="1012672"/>
          </a:xfrm>
          <a:prstGeom prst="blockArc">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
        <p:nvSpPr>
          <p:cNvPr id="11" name="Block Arc 10"/>
          <p:cNvSpPr/>
          <p:nvPr/>
        </p:nvSpPr>
        <p:spPr>
          <a:xfrm rot="2861019">
            <a:off x="5437488" y="2047585"/>
            <a:ext cx="1485900" cy="990600"/>
          </a:xfrm>
          <a:prstGeom prst="blockArc">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2835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2400" y="3505200"/>
            <a:ext cx="8839200" cy="3293209"/>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600" dirty="0" smtClean="0"/>
              <a:t>“Kesudahan golongan yang kufur ingkar itu apabila sampai ajal maut kepada salah seorang di antara mereka, kembalikanlah daku (hidup di dunia).  Supaya aku mengerjakan amal-amal yang salih dalam perkara-perkara yang telah aku tinggalkan. Tidak! Masakan dapat? Sesungguhnya perkataannya itu hanyalah kata-kata yang ia sahaja yang mengatakannya, sedang di hadapan mereka ada alam barzakh hingga hari mereka dibangkitkan semula.”</a:t>
            </a:r>
            <a:endParaRPr lang="en-MY" sz="2600" dirty="0"/>
          </a:p>
        </p:txBody>
      </p:sp>
      <p:sp>
        <p:nvSpPr>
          <p:cNvPr id="5" name="Rectangle 4"/>
          <p:cNvSpPr/>
          <p:nvPr/>
        </p:nvSpPr>
        <p:spPr>
          <a:xfrm>
            <a:off x="0" y="914400"/>
            <a:ext cx="9144000" cy="2215991"/>
          </a:xfrm>
          <a:prstGeom prst="rect">
            <a:avLst/>
          </a:prstGeom>
          <a:solidFill>
            <a:srgbClr val="990000">
              <a:alpha val="15000"/>
            </a:srgbClr>
          </a:solidFill>
        </p:spPr>
        <p:txBody>
          <a:bodyPr wrap="square">
            <a:spAutoFit/>
          </a:bodyPr>
          <a:lstStyle/>
          <a:p>
            <a:pPr algn="ctr" rtl="1"/>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حَتَّىٰ إِذَا جَاءَ أَحَدَهُمُ الْمَوْتُ قَالَ رَبِّ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ارْجِعُونِ. </a:t>
            </a:r>
          </a:p>
          <a:p>
            <a:pPr algn="ctr" rtl="1"/>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لَعَلِّي </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أَعْمَلُ صَالِحًا فِيمَا تَرَكْتُ ۚ كَلَّا ۚ إِنَّهَا كَلِمَةٌ هُوَ قَائِلُهَا ۖ وَمِن وَرَائِهِم بَرْزَخٌ إِلَىٰ يَوْمِ يُبْعَثُونَ </a:t>
            </a:r>
            <a:endParaRPr lang="ms-MY" sz="4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6" name="Rectangle 5"/>
          <p:cNvSpPr/>
          <p:nvPr/>
        </p:nvSpPr>
        <p:spPr>
          <a:xfrm>
            <a:off x="3962400" y="3119735"/>
            <a:ext cx="5029200" cy="461665"/>
          </a:xfrm>
          <a:prstGeom prst="rect">
            <a:avLst/>
          </a:prstGeom>
          <a:solidFill>
            <a:schemeClr val="bg1">
              <a:lumMod val="95000"/>
            </a:schemeClr>
          </a:solidFill>
        </p:spPr>
        <p:txBody>
          <a:bodyPr wrap="square">
            <a:spAutoFit/>
          </a:bodyPr>
          <a:lstStyle/>
          <a:p>
            <a:pPr fontAlgn="auto">
              <a:spcBef>
                <a:spcPts val="0"/>
              </a:spcBef>
              <a:spcAft>
                <a:spcPts val="0"/>
              </a:spcAft>
              <a:defRPr/>
            </a:pPr>
            <a:r>
              <a:rPr lang="en-US" sz="2400" i="1" dirty="0" err="1" smtClean="0">
                <a:ln>
                  <a:solidFill>
                    <a:sysClr val="windowText" lastClr="000000"/>
                  </a:solidFill>
                </a:ln>
                <a:effectLst/>
                <a:latin typeface="Baskerville Old Face" pitchFamily="18" charset="0"/>
              </a:rPr>
              <a:t>Surah</a:t>
            </a:r>
            <a:r>
              <a:rPr lang="en-US" sz="2400" i="1" dirty="0" smtClean="0">
                <a:ln>
                  <a:solidFill>
                    <a:sysClr val="windowText" lastClr="000000"/>
                  </a:solidFill>
                </a:ln>
                <a:effectLst/>
                <a:latin typeface="Baskerville Old Face" pitchFamily="18" charset="0"/>
              </a:rPr>
              <a:t> Al </a:t>
            </a:r>
            <a:r>
              <a:rPr lang="en-US" sz="2400" i="1" dirty="0" err="1" smtClean="0">
                <a:ln>
                  <a:solidFill>
                    <a:sysClr val="windowText" lastClr="000000"/>
                  </a:solidFill>
                </a:ln>
                <a:effectLst/>
                <a:latin typeface="Baskerville Old Face" pitchFamily="18" charset="0"/>
              </a:rPr>
              <a:t>Mu’minum</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a:t>
            </a:r>
            <a:r>
              <a:rPr lang="en-US" sz="2400" i="1" dirty="0" smtClean="0">
                <a:ln>
                  <a:solidFill>
                    <a:sysClr val="windowText" lastClr="000000"/>
                  </a:solidFill>
                </a:ln>
                <a:latin typeface="Baskerville Old Face" pitchFamily="18" charset="0"/>
              </a:rPr>
              <a:t>99 </a:t>
            </a:r>
            <a:r>
              <a:rPr lang="en-US" sz="2400" i="1" dirty="0" err="1" smtClean="0">
                <a:ln>
                  <a:solidFill>
                    <a:sysClr val="windowText" lastClr="000000"/>
                  </a:solidFill>
                </a:ln>
                <a:latin typeface="Baskerville Old Face" pitchFamily="18" charset="0"/>
              </a:rPr>
              <a:t>dan</a:t>
            </a:r>
            <a:r>
              <a:rPr lang="en-US" sz="2400" i="1" dirty="0" smtClean="0">
                <a:ln>
                  <a:solidFill>
                    <a:sysClr val="windowText" lastClr="000000"/>
                  </a:solidFill>
                </a:ln>
                <a:latin typeface="Baskerville Old Face" pitchFamily="18" charset="0"/>
              </a:rPr>
              <a:t> 100</a:t>
            </a:r>
            <a:endParaRPr lang="en-US" sz="2400" i="1" dirty="0">
              <a:ln>
                <a:solidFill>
                  <a:sysClr val="windowText" lastClr="000000"/>
                </a:solidFill>
              </a:ln>
              <a:effectLst/>
              <a:latin typeface="Baskerville Old Face" pitchFamily="18"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32" y="1627525"/>
            <a:ext cx="9144032" cy="3477875"/>
          </a:xfrm>
          <a:prstGeom prst="rect">
            <a:avLst/>
          </a:prstGeom>
          <a:solidFill>
            <a:schemeClr val="tx1">
              <a:alpha val="1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27936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500990" cy="553998"/>
          </a:xfrm>
          <a:prstGeom prst="rect">
            <a:avLst/>
          </a:prstGeom>
        </p:spPr>
        <p:txBody>
          <a:bodyPr wrap="square">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86752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effectLst>
              <a:cs typeface="Traditional Arabic" pitchFamily="2" charset="-78"/>
            </a:endParaRPr>
          </a:p>
          <a:p>
            <a:pPr algn="ctr" rtl="1"/>
            <a:r>
              <a:rPr lang="ar-SA" sz="5400" b="1" dirty="0" smtClean="0">
                <a:solidFill>
                  <a:srgbClr val="FFFF00"/>
                </a:solidFill>
                <a:effectLst>
                  <a:glow rad="101600">
                    <a:schemeClr val="tx1">
                      <a:alpha val="60000"/>
                    </a:schemeClr>
                  </a:glow>
                </a:effectLst>
                <a:cs typeface="Traditional Arabic" pitchFamily="2" charset="-78"/>
              </a:rPr>
              <a:t>وَعَلَى </a:t>
            </a:r>
            <a:r>
              <a:rPr lang="ar-SA" sz="5400" b="1" dirty="0">
                <a:solidFill>
                  <a:srgbClr val="FFFF00"/>
                </a:solidFill>
                <a:effectLst>
                  <a:glow rad="101600">
                    <a:schemeClr val="tx1">
                      <a:alpha val="60000"/>
                    </a:schemeClr>
                  </a:glow>
                </a:effectLst>
                <a:cs typeface="Traditional Arabic" pitchFamily="2" charset="-78"/>
              </a:rPr>
              <a:t>آَلِهِ وَأَصْحَابِهِ أَجْمَعِيْنَ. </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569660"/>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وَأُوْصِيْكُمْ وَاِيَّايَ بِتَقْوَى اللهِ</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اللهَ يُحِبُّ الْمُتَّقِيْنَ.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101405"/>
            <a:ext cx="91440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mengasihi</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benar</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53344" y="304800"/>
            <a:ext cx="7704856" cy="553998"/>
          </a:xfrm>
          <a:prstGeom prst="rect">
            <a:avLst/>
          </a:prstGeom>
        </p:spPr>
        <p:txBody>
          <a:bodyPr wrap="square">
            <a:spAutoFit/>
          </a:bodyPr>
          <a:lstStyle/>
          <a:p>
            <a:pPr algn="ct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Istiqamah</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dalam</a:t>
            </a:r>
            <a:r>
              <a:rPr lang="en-US" sz="3000" b="1" dirty="0"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rPr>
              <a:t>amalan</a:t>
            </a:r>
            <a:endParaRPr lang="en-US" sz="3000" b="1" dirty="0">
              <a:ln w="3175">
                <a:solidFill>
                  <a:prstClr val="black"/>
                </a:solidFill>
              </a:ln>
              <a:solidFill>
                <a:prstClr val="white"/>
              </a:solidFill>
              <a:effectLst>
                <a:glow rad="101600">
                  <a:prstClr val="black"/>
                </a:glow>
                <a:outerShdw blurRad="38100" dist="38100" dir="2700000" algn="tl">
                  <a:srgbClr val="000000">
                    <a:alpha val="43137"/>
                  </a:srgbClr>
                </a:outerShdw>
              </a:effectLst>
              <a:latin typeface="Arial Black" pitchFamily="34" charset="0"/>
              <a:ea typeface="Calibri"/>
              <a:cs typeface="Arial"/>
            </a:endParaRPr>
          </a:p>
        </p:txBody>
      </p:sp>
      <p:sp>
        <p:nvSpPr>
          <p:cNvPr id="4" name="Rectangle 3"/>
          <p:cNvSpPr/>
          <p:nvPr/>
        </p:nvSpPr>
        <p:spPr>
          <a:xfrm>
            <a:off x="725724" y="3089558"/>
            <a:ext cx="7884876"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Baginda tidak pernah menguzurkan diri daripada solat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berjemaah</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725723" y="4673734"/>
            <a:ext cx="7884877"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Menjadikan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amalan solat berjemaah di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masjid </a:t>
            </a:r>
            <a:r>
              <a:rPr lang="fi-FI"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sebagai budaya hidup </a:t>
            </a: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kita</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6" name="Rectangle 5"/>
          <p:cNvSpPr/>
          <p:nvPr/>
        </p:nvSpPr>
        <p:spPr>
          <a:xfrm>
            <a:off x="1600200" y="1397134"/>
            <a:ext cx="6058843" cy="1193666"/>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spcFirstLastPara="0" vert="horz" wrap="square" lIns="181319" tIns="181319" rIns="181319" bIns="181319" numCol="1" spcCol="1270" anchor="ctr" anchorCtr="0">
            <a:noAutofit/>
          </a:bodyPr>
          <a:lstStyle/>
          <a:p>
            <a:pPr algn="ctr" defTabSz="1422400">
              <a:spcBef>
                <a:spcPct val="0"/>
              </a:spcBef>
              <a:spcAft>
                <a:spcPct val="35000"/>
              </a:spcAft>
            </a:pPr>
            <a:r>
              <a:rPr lang="fi-FI" sz="2400" dirty="0" smtClean="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Berusaha melakukan amalan yang menambahkan keimanan</a:t>
            </a:r>
            <a:endParaRPr lang="en-MY" sz="2400" dirty="0">
              <a:ln w="6350" cmpd="sng">
                <a:solidFill>
                  <a:srgbClr val="EEECE1">
                    <a:lumMod val="10000"/>
                  </a:srgbClr>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
        <p:nvSpPr>
          <p:cNvPr id="7" name="Right Arrow 6"/>
          <p:cNvSpPr/>
          <p:nvPr/>
        </p:nvSpPr>
        <p:spPr>
          <a:xfrm rot="5400000">
            <a:off x="402201" y="2253318"/>
            <a:ext cx="994780" cy="1296143"/>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algn="ctr">
              <a:defRPr/>
            </a:pPr>
            <a:endParaRPr lang="en-MY" kern="0">
              <a:solidFill>
                <a:sysClr val="window" lastClr="FFFFFF"/>
              </a:solidFill>
              <a:latin typeface="Arial"/>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928662" y="44624"/>
            <a:ext cx="7215238" cy="1015663"/>
          </a:xfrm>
          <a:prstGeom prst="rect">
            <a:avLst/>
          </a:prstGeom>
        </p:spPr>
        <p:txBody>
          <a:bodyPr wrap="square">
            <a:spAutoFit/>
          </a:bodyPr>
          <a:lstStyle/>
          <a:p>
            <a:pPr algn="ct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807296"/>
            <a:ext cx="8568952" cy="172819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8099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232159"/>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7" name="Rectangle 6"/>
          <p:cNvSpPr/>
          <p:nvPr/>
        </p:nvSpPr>
        <p:spPr>
          <a:xfrm>
            <a:off x="928662" y="-27384"/>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ounded Rectangle 7"/>
          <p:cNvSpPr/>
          <p:nvPr/>
        </p:nvSpPr>
        <p:spPr>
          <a:xfrm>
            <a:off x="287523" y="2789312"/>
            <a:ext cx="8568952" cy="1728192"/>
          </a:xfrm>
          <a:prstGeom prst="roundRect">
            <a:avLst>
              <a:gd name="adj" fmla="val 0"/>
            </a:avLst>
          </a:prstGeom>
          <a:ln/>
        </p:spPr>
        <p:style>
          <a:lnRef idx="1">
            <a:schemeClr val="accent1"/>
          </a:lnRef>
          <a:fillRef idx="2">
            <a:schemeClr val="accent1"/>
          </a:fillRef>
          <a:effectRef idx="1">
            <a:schemeClr val="accent1"/>
          </a:effectRef>
          <a:fontRef idx="minor">
            <a:schemeClr val="dk1"/>
          </a:fontRef>
        </p:style>
        <p:txBody>
          <a:bodyPr anchor="ctr"/>
          <a:lstStyle/>
          <a:p>
            <a:pPr algn="ctr" rtl="1">
              <a:defRPr/>
            </a:pP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4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32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9" name="Snip Same Side Corner Rectangle 8"/>
          <p:cNvSpPr/>
          <p:nvPr/>
        </p:nvSpPr>
        <p:spPr>
          <a:xfrm>
            <a:off x="251520" y="4589512"/>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10" name="Pentagon 9"/>
          <p:cNvSpPr/>
          <p:nvPr/>
        </p:nvSpPr>
        <p:spPr>
          <a:xfrm>
            <a:off x="179512" y="1133128"/>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989467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Mengenang</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jasa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perjuangan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membawa</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ajaran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Islam. </a:t>
            </a: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SAW</a:t>
            </a:r>
            <a:endPar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endParaRP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1568912"/>
            <a:ext cx="9144000" cy="1938992"/>
          </a:xfrm>
          <a:prstGeom prst="rect">
            <a:avLst/>
          </a:prstGeom>
          <a:solidFill>
            <a:schemeClr val="accent2">
              <a:lumMod val="50000"/>
              <a:alpha val="29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22711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25431"/>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021128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40454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66378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837729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976464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257233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39026629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970032"/>
            <a:ext cx="9144000" cy="5278368"/>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29</a:t>
            </a:r>
            <a:r>
              <a:rPr lang="en-MY" sz="1600" b="1" dirty="0" smtClean="0">
                <a:solidFill>
                  <a:prstClr val="black"/>
                </a:solidFill>
                <a:effectLst>
                  <a:outerShdw blurRad="38100" dist="38100" dir="2700000" algn="tl">
                    <a:srgbClr val="000000">
                      <a:alpha val="43137"/>
                    </a:srgbClr>
                  </a:outerShdw>
                </a:effectLst>
                <a:cs typeface="Arial" charset="0"/>
              </a:rPr>
              <a:t>/12/2017</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MUHASABAH DIRI SEBELUM DIHISAB ALLAH TAALA</a:t>
            </a: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342900" indent="-342900" algn="just">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MUHASABAH BERMAKSUD MEMERIKSA DIRI SAMA ADA SELARI DENGAN AJARAN YANG DISYARIATKAN ATAU SEBALIKNYA.</a:t>
            </a:r>
          </a:p>
          <a:p>
            <a:pPr marL="342900" indent="-342900" algn="just">
              <a:buAutoNum type="arabicPeriod"/>
              <a:defRPr/>
            </a:pPr>
            <a:endParaRPr lang="en-MY"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US" b="1" dirty="0" smtClean="0">
                <a:solidFill>
                  <a:prstClr val="black"/>
                </a:solidFill>
                <a:effectLst>
                  <a:outerShdw blurRad="38100" dist="38100" dir="2700000" algn="tl">
                    <a:srgbClr val="000000">
                      <a:alpha val="43137"/>
                    </a:srgbClr>
                  </a:outerShdw>
                </a:effectLst>
                <a:cs typeface="Arial" charset="0"/>
              </a:rPr>
              <a:t>KITA HENDAKLAH SENTIASA BERMUHASABAH DIRI TANPA MENGIRA WAKTU KERANA KITA TIDAK TAHU BILAKAH AJAL KITA.</a:t>
            </a:r>
          </a:p>
          <a:p>
            <a:pPr marL="342900" indent="-342900" algn="just">
              <a:buAutoNum type="arabicPeriod"/>
              <a:defRPr/>
            </a:pPr>
            <a:endParaRPr lang="en-US"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US" b="1" dirty="0" smtClean="0">
                <a:solidFill>
                  <a:prstClr val="black"/>
                </a:solidFill>
                <a:effectLst>
                  <a:outerShdw blurRad="38100" dist="38100" dir="2700000" algn="tl">
                    <a:srgbClr val="000000">
                      <a:alpha val="43137"/>
                    </a:srgbClr>
                  </a:outerShdw>
                </a:effectLst>
                <a:cs typeface="Arial" charset="0"/>
              </a:rPr>
              <a:t>JIKA KITA DAPATI BAHAWA DIRI INI TELAH BERADA PADA JALAN YANG SALAH, KITA HENDAKLAH SEGERA PERBETULKAN DAN BERTAUBAT KEPADA ALLAH TAALA.</a:t>
            </a:r>
          </a:p>
          <a:p>
            <a:pPr marL="342900" indent="-342900" algn="just">
              <a:buAutoNum type="arabicPeriod"/>
              <a:defRPr/>
            </a:pPr>
            <a:endParaRPr lang="en-US"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US" b="1" dirty="0" smtClean="0">
                <a:solidFill>
                  <a:prstClr val="black"/>
                </a:solidFill>
                <a:effectLst>
                  <a:outerShdw blurRad="38100" dist="38100" dir="2700000" algn="tl">
                    <a:srgbClr val="000000">
                      <a:alpha val="43137"/>
                    </a:srgbClr>
                  </a:outerShdw>
                </a:effectLst>
                <a:cs typeface="Arial" charset="0"/>
              </a:rPr>
              <a:t>HENDAKLAH PERTINGKATKAN DAN BERISTIQAMAH MELAKUKAN SEGALA AMALAN KETAATAN KEPADA ALLAH.</a:t>
            </a:r>
          </a:p>
          <a:p>
            <a:pPr marL="342900" indent="-342900" algn="just">
              <a:buAutoNum type="arabicPeriod"/>
              <a:defRPr/>
            </a:pPr>
            <a:endParaRPr lang="en-US" b="1" dirty="0" smtClean="0">
              <a:solidFill>
                <a:prstClr val="black"/>
              </a:solidFill>
              <a:effectLst>
                <a:outerShdw blurRad="38100" dist="38100" dir="2700000" algn="tl">
                  <a:srgbClr val="000000">
                    <a:alpha val="43137"/>
                  </a:srgbClr>
                </a:outerShdw>
              </a:effectLst>
              <a:cs typeface="Arial" charset="0"/>
            </a:endParaRPr>
          </a:p>
          <a:p>
            <a:pPr marL="342900" indent="-342900" algn="just">
              <a:buAutoNum type="arabicPeriod"/>
              <a:defRPr/>
            </a:pPr>
            <a:r>
              <a:rPr lang="en-US" b="1" dirty="0" smtClean="0">
                <a:solidFill>
                  <a:prstClr val="black"/>
                </a:solidFill>
                <a:effectLst>
                  <a:outerShdw blurRad="38100" dist="38100" dir="2700000" algn="tl">
                    <a:srgbClr val="000000">
                      <a:alpha val="43137"/>
                    </a:srgbClr>
                  </a:outerShdw>
                </a:effectLst>
                <a:cs typeface="Arial" charset="0"/>
              </a:rPr>
              <a:t>DAMPINGILAH ORANG YANG SENTIASA BERMUHASABAH DIRI, HADIRI MAJLIS-MAJLIS ILMU SERTA HINDARI DIRI DARIPADA TEMPAT-TEMPAT ATAU SUASANA YANG MELALAIKAN.</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84527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228600" y="1377077"/>
            <a:ext cx="8572560" cy="2585323"/>
          </a:xfrm>
          <a:prstGeom prst="rect">
            <a:avLst/>
          </a:prstGeom>
          <a:solidFill>
            <a:srgbClr val="990000">
              <a:alpha val="26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وَحَبِيْبِنَا مُحَمَّدٍ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104144"/>
            <a:ext cx="8286808" cy="2677656"/>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7315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714348" y="26861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28418"/>
            <a:ext cx="9144000" cy="830997"/>
          </a:xfrm>
          <a:prstGeom prst="rect">
            <a:avLst/>
          </a:prstGeom>
          <a:solidFill>
            <a:srgbClr val="990000">
              <a:alpha val="15000"/>
            </a:srgbClr>
          </a:solidFill>
        </p:spPr>
        <p:txBody>
          <a:bodyPr wrap="square">
            <a:spAutoFit/>
          </a:bodyPr>
          <a:lstStyle/>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وَأُوْصِيْكُمْ وَنَفْسِي بِطَاعَته</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822918"/>
            <a:ext cx="8610600" cy="1815882"/>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taqwa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aku</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berpesan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semua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ketaatan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654" y="0"/>
            <a:ext cx="9141345" cy="68729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676400" y="4419600"/>
            <a:ext cx="6248400" cy="685800"/>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B0F0"/>
                </a:solidFill>
                <a:effectLst>
                  <a:glow rad="101600">
                    <a:schemeClr val="tx1">
                      <a:alpha val="60000"/>
                    </a:schemeClr>
                  </a:glow>
                </a:effectLst>
                <a:latin typeface="Arial Black" pitchFamily="34" charset="0"/>
              </a:rPr>
              <a:t>Teruskan</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dan</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tambah</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nilai</a:t>
            </a:r>
            <a:r>
              <a:rPr lang="en-US" sz="2400" b="1" dirty="0" smtClean="0">
                <a:solidFill>
                  <a:srgbClr val="00B0F0"/>
                </a:solidFill>
                <a:effectLst>
                  <a:glow rad="101600">
                    <a:schemeClr val="tx1">
                      <a:alpha val="60000"/>
                    </a:schemeClr>
                  </a:glow>
                </a:effectLst>
                <a:latin typeface="Arial Black" pitchFamily="34" charset="0"/>
              </a:rPr>
              <a:t> </a:t>
            </a:r>
            <a:r>
              <a:rPr lang="en-US" sz="2400" b="1" dirty="0" err="1" smtClean="0">
                <a:solidFill>
                  <a:srgbClr val="00B0F0"/>
                </a:solidFill>
                <a:effectLst>
                  <a:glow rad="101600">
                    <a:schemeClr val="tx1">
                      <a:alpha val="60000"/>
                    </a:schemeClr>
                  </a:glow>
                </a:effectLst>
                <a:latin typeface="Arial Black" pitchFamily="34" charset="0"/>
              </a:rPr>
              <a:t>kebaikan</a:t>
            </a:r>
            <a:endParaRPr lang="en-US" sz="3600" b="1" dirty="0">
              <a:solidFill>
                <a:srgbClr val="00B0F0"/>
              </a:solidFill>
              <a:effectLst>
                <a:glow rad="101600">
                  <a:schemeClr val="tx1">
                    <a:alpha val="60000"/>
                  </a:schemeClr>
                </a:glow>
              </a:effectLst>
              <a:latin typeface="Arial Black" pitchFamily="34" charset="0"/>
            </a:endParaRPr>
          </a:p>
        </p:txBody>
      </p:sp>
      <p:sp>
        <p:nvSpPr>
          <p:cNvPr id="4" name="Rectangle 3"/>
          <p:cNvSpPr/>
          <p:nvPr/>
        </p:nvSpPr>
        <p:spPr>
          <a:xfrm>
            <a:off x="0" y="304800"/>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Muhasabah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ight Arrow 4"/>
          <p:cNvSpPr/>
          <p:nvPr/>
        </p:nvSpPr>
        <p:spPr>
          <a:xfrm rot="5400000">
            <a:off x="1207645" y="773555"/>
            <a:ext cx="1432810" cy="3390900"/>
          </a:xfrm>
          <a:prstGeom prst="rightArrow">
            <a:avLst>
              <a:gd name="adj1" fmla="val 85235"/>
              <a:gd name="adj2" fmla="val 57910"/>
            </a:avLst>
          </a:prstGeom>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Menilik</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memeriksa</a:t>
            </a:r>
            <a:r>
              <a:rPr lang="en-US" sz="2400" dirty="0" smtClean="0">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effectLst>
                  <a:glow rad="101600">
                    <a:schemeClr val="tx1">
                      <a:alpha val="60000"/>
                    </a:schemeClr>
                  </a:glow>
                  <a:outerShdw blurRad="38100" dist="38100" dir="2700000" algn="tl">
                    <a:srgbClr val="000000">
                      <a:alpha val="43137"/>
                    </a:srgbClr>
                  </a:outerShdw>
                </a:effectLst>
                <a:latin typeface="Arial Black" pitchFamily="34" charset="0"/>
              </a:rPr>
              <a:t>diri</a:t>
            </a:r>
            <a:endParaRPr lang="en-US" sz="24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676400" y="5257800"/>
            <a:ext cx="6248400" cy="6858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Perbetulkan</a:t>
            </a:r>
            <a:r>
              <a:rPr lang="en-US" sz="2400" b="1" dirty="0" smtClean="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rPr>
              <a:t>kesilapan</a:t>
            </a:r>
            <a:endParaRPr lang="en-US" sz="3600" b="1" dirty="0">
              <a:solidFill>
                <a:srgbClr val="00B0F0"/>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ectangle 6"/>
          <p:cNvSpPr/>
          <p:nvPr/>
        </p:nvSpPr>
        <p:spPr>
          <a:xfrm>
            <a:off x="1981200" y="3048000"/>
            <a:ext cx="6705600" cy="8382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1"/>
                </a:solidFill>
                <a:latin typeface="Arial Black" pitchFamily="34" charset="0"/>
              </a:rPr>
              <a:t>Sikap</a:t>
            </a:r>
            <a:r>
              <a:rPr lang="en-US" sz="2600" dirty="0" smtClean="0">
                <a:solidFill>
                  <a:schemeClr val="tx1"/>
                </a:solidFill>
                <a:latin typeface="Arial Black" pitchFamily="34" charset="0"/>
              </a:rPr>
              <a:t>, </a:t>
            </a:r>
            <a:r>
              <a:rPr lang="en-US" sz="2600" dirty="0" err="1" smtClean="0">
                <a:solidFill>
                  <a:schemeClr val="tx1"/>
                </a:solidFill>
                <a:latin typeface="Arial Black" pitchFamily="34" charset="0"/>
              </a:rPr>
              <a:t>pengucapan</a:t>
            </a:r>
            <a:r>
              <a:rPr lang="en-US" sz="2600" dirty="0" smtClean="0">
                <a:solidFill>
                  <a:schemeClr val="tx1"/>
                </a:solidFill>
                <a:latin typeface="Arial Black" pitchFamily="34" charset="0"/>
              </a:rPr>
              <a:t> </a:t>
            </a:r>
            <a:r>
              <a:rPr lang="en-US" sz="2600" dirty="0" err="1" smtClean="0">
                <a:solidFill>
                  <a:schemeClr val="tx1"/>
                </a:solidFill>
                <a:latin typeface="Arial Black" pitchFamily="34" charset="0"/>
              </a:rPr>
              <a:t>dan</a:t>
            </a:r>
            <a:r>
              <a:rPr lang="en-US" sz="2600" dirty="0" smtClean="0">
                <a:solidFill>
                  <a:schemeClr val="tx1"/>
                </a:solidFill>
                <a:latin typeface="Arial Black" pitchFamily="34" charset="0"/>
              </a:rPr>
              <a:t> </a:t>
            </a:r>
            <a:r>
              <a:rPr lang="en-US" sz="2600" dirty="0" err="1" smtClean="0">
                <a:solidFill>
                  <a:schemeClr val="tx1"/>
                </a:solidFill>
                <a:latin typeface="Arial Black" pitchFamily="34" charset="0"/>
              </a:rPr>
              <a:t>gerak</a:t>
            </a:r>
            <a:r>
              <a:rPr lang="en-US" sz="2600" dirty="0" smtClean="0">
                <a:solidFill>
                  <a:schemeClr val="tx1"/>
                </a:solidFill>
                <a:latin typeface="Arial Black" pitchFamily="34" charset="0"/>
              </a:rPr>
              <a:t> </a:t>
            </a:r>
            <a:r>
              <a:rPr lang="en-US" sz="2600" dirty="0" err="1" smtClean="0">
                <a:solidFill>
                  <a:schemeClr val="tx1"/>
                </a:solidFill>
                <a:latin typeface="Arial Black" pitchFamily="34" charset="0"/>
              </a:rPr>
              <a:t>kerja</a:t>
            </a:r>
            <a:endParaRPr lang="en-US" sz="2600" dirty="0">
              <a:solidFill>
                <a:schemeClr val="tx1"/>
              </a:solidFill>
              <a:latin typeface="Arial Black" pitchFamily="34" charset="0"/>
            </a:endParaRPr>
          </a:p>
        </p:txBody>
      </p:sp>
      <p:cxnSp>
        <p:nvCxnSpPr>
          <p:cNvPr id="8" name="Elbow Connector 7"/>
          <p:cNvCxnSpPr/>
          <p:nvPr/>
        </p:nvCxnSpPr>
        <p:spPr>
          <a:xfrm>
            <a:off x="1066800" y="4229100"/>
            <a:ext cx="762000" cy="266700"/>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a:off x="1066800" y="5097440"/>
            <a:ext cx="762000" cy="266700"/>
          </a:xfrm>
          <a:prstGeom prst="bentConnector3">
            <a:avLst/>
          </a:prstGeom>
          <a:ln w="381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0" y="275511"/>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5029200" y="3156466"/>
            <a:ext cx="4114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err="1" smtClean="0">
                <a:ln>
                  <a:solidFill>
                    <a:sysClr val="windowText" lastClr="000000"/>
                  </a:solidFill>
                </a:ln>
                <a:effectLst/>
                <a:latin typeface="Baskerville Old Face" pitchFamily="18" charset="0"/>
              </a:rPr>
              <a:t>Surah</a:t>
            </a:r>
            <a:r>
              <a:rPr lang="en-US" sz="2400" i="1" dirty="0" smtClean="0">
                <a:ln>
                  <a:solidFill>
                    <a:sysClr val="windowText" lastClr="000000"/>
                  </a:solidFill>
                </a:ln>
                <a:effectLst/>
                <a:latin typeface="Baskerville Old Face" pitchFamily="18" charset="0"/>
              </a:rPr>
              <a:t> Al </a:t>
            </a:r>
            <a:r>
              <a:rPr lang="en-US" sz="2400" i="1" dirty="0" err="1" smtClean="0">
                <a:ln>
                  <a:solidFill>
                    <a:sysClr val="windowText" lastClr="000000"/>
                  </a:solidFill>
                </a:ln>
                <a:effectLst/>
                <a:latin typeface="Baskerville Old Face" pitchFamily="18" charset="0"/>
              </a:rPr>
              <a:t>Hasyr</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18</a:t>
            </a:r>
            <a:endParaRPr lang="en-US" sz="2400" i="1" dirty="0">
              <a:ln>
                <a:solidFill>
                  <a:sysClr val="windowText" lastClr="000000"/>
                </a:solidFill>
              </a:ln>
              <a:effectLst/>
              <a:latin typeface="Baskerville Old Face" pitchFamily="18" charset="0"/>
            </a:endParaRPr>
          </a:p>
        </p:txBody>
      </p:sp>
      <p:sp>
        <p:nvSpPr>
          <p:cNvPr id="5" name="Rectangle 4"/>
          <p:cNvSpPr/>
          <p:nvPr/>
        </p:nvSpPr>
        <p:spPr>
          <a:xfrm>
            <a:off x="228600" y="3849231"/>
            <a:ext cx="8839200" cy="2246769"/>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a:r>
              <a:rPr lang="ms-MY" sz="2800" i="1" dirty="0" smtClean="0"/>
              <a:t>“Wahai orang yang beriman! Bertakwalah kepada Allah; dan hendaklah tiap-tiap diri melihat dan memerhatikan apa yang ia telah sediakan untuk hari esok. Dan bertakwalah kepada Allah, sesungguhnya Allah Amat Meliputi Pengetahuan-Nya akan segala yang kamu kerjakan”.</a:t>
            </a:r>
            <a:endParaRPr lang="en-MY" sz="2800" dirty="0"/>
          </a:p>
        </p:txBody>
      </p:sp>
      <p:sp>
        <p:nvSpPr>
          <p:cNvPr id="6" name="Rectangle 5"/>
          <p:cNvSpPr/>
          <p:nvPr/>
        </p:nvSpPr>
        <p:spPr>
          <a:xfrm>
            <a:off x="0" y="1406605"/>
            <a:ext cx="9144000" cy="1754326"/>
          </a:xfrm>
          <a:prstGeom prst="rect">
            <a:avLst/>
          </a:prstGeom>
          <a:solidFill>
            <a:srgbClr val="99000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يَا أَيُّهَا الَّذِينَ آمَنُوا اتَّقُوا اللَّهَ وَلْتَنظُرْ نَفْسٌ مَّا قَدَّمَتْ لِغَدٍ ۖ وَاتَّقُوا اللَّهَ ۚ إِنَّ اللَّهَ خَبِيرٌ بِمَا تَعْمَلُونَ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4990"/>
            <a:ext cx="9144000" cy="6858000"/>
          </a:xfrm>
          <a:prstGeom prst="rect">
            <a:avLst/>
          </a:prstGeom>
          <a:noFill/>
          <a:ln w="9525">
            <a:noFill/>
            <a:miter lim="800000"/>
            <a:headEnd/>
            <a:tailEnd/>
          </a:ln>
          <a:effectLst/>
        </p:spPr>
      </p:pic>
      <p:sp>
        <p:nvSpPr>
          <p:cNvPr id="3" name="Rectangle 2"/>
          <p:cNvSpPr/>
          <p:nvPr/>
        </p:nvSpPr>
        <p:spPr>
          <a:xfrm>
            <a:off x="152400" y="1752600"/>
            <a:ext cx="2819400" cy="1066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Hidup</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dalam</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syariat</a:t>
            </a:r>
            <a:endParaRPr lang="en-US" sz="3600" b="1" dirty="0">
              <a:solidFill>
                <a:schemeClr val="bg1"/>
              </a:solidFill>
              <a:latin typeface="Arial Black" pitchFamily="34" charset="0"/>
            </a:endParaRPr>
          </a:p>
        </p:txBody>
      </p:sp>
      <p:sp>
        <p:nvSpPr>
          <p:cNvPr id="4" name="Rectangle 3"/>
          <p:cNvSpPr/>
          <p:nvPr/>
        </p:nvSpPr>
        <p:spPr>
          <a:xfrm>
            <a:off x="3184160" y="1905000"/>
            <a:ext cx="2819400" cy="1219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Hindari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Perlakuan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maksiat</a:t>
            </a:r>
            <a:endParaRPr lang="en-US" sz="3600" b="1" dirty="0">
              <a:solidFill>
                <a:srgbClr val="FC10DA"/>
              </a:solidFill>
              <a:latin typeface="Arial Black" pitchFamily="34" charset="0"/>
            </a:endParaRPr>
          </a:p>
        </p:txBody>
      </p:sp>
      <p:sp>
        <p:nvSpPr>
          <p:cNvPr id="5" name="Rectangle 4"/>
          <p:cNvSpPr/>
          <p:nvPr/>
        </p:nvSpPr>
        <p:spPr>
          <a:xfrm>
            <a:off x="6155960" y="1752600"/>
            <a:ext cx="2819400" cy="1295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Sentiasa</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muhasabah</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diri</a:t>
            </a:r>
            <a:endParaRPr lang="en-US" sz="3600" b="1" dirty="0">
              <a:solidFill>
                <a:schemeClr val="bg1"/>
              </a:solidFill>
              <a:latin typeface="Arial Black" pitchFamily="34" charset="0"/>
            </a:endParaRPr>
          </a:p>
        </p:txBody>
      </p:sp>
      <p:sp>
        <p:nvSpPr>
          <p:cNvPr id="6" name="Right Arrow 5"/>
          <p:cNvSpPr/>
          <p:nvPr/>
        </p:nvSpPr>
        <p:spPr>
          <a:xfrm rot="3323651">
            <a:off x="1434501" y="2992555"/>
            <a:ext cx="1471084" cy="1295400"/>
          </a:xfrm>
          <a:prstGeom prst="rightArrow">
            <a:avLst>
              <a:gd name="adj1" fmla="val 3607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0800000">
            <a:off x="4038600" y="3124200"/>
            <a:ext cx="1066800" cy="1066800"/>
          </a:xfrm>
          <a:prstGeom prst="upArrow">
            <a:avLst>
              <a:gd name="adj1" fmla="val 3313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7756325">
            <a:off x="6558016" y="3150504"/>
            <a:ext cx="1469504" cy="1295400"/>
          </a:xfrm>
          <a:prstGeom prst="rightArrow">
            <a:avLst>
              <a:gd name="adj1" fmla="val 369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84202"/>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Pelihara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Diri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Kemurkaan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7-Point Star 9"/>
          <p:cNvSpPr/>
          <p:nvPr/>
        </p:nvSpPr>
        <p:spPr>
          <a:xfrm>
            <a:off x="3082535" y="4191001"/>
            <a:ext cx="3013465" cy="2362200"/>
          </a:xfrm>
          <a:prstGeom prst="star7">
            <a:avLst/>
          </a:prstGeom>
          <a:ln>
            <a:solidFill>
              <a:schemeClr val="tx1"/>
            </a:solidFill>
          </a:ln>
          <a:effectLst>
            <a:glow rad="101600">
              <a:srgbClr val="FF0000">
                <a:alpha val="60000"/>
              </a:srgb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err="1">
                <a:solidFill>
                  <a:schemeClr val="tx1"/>
                </a:solidFill>
                <a:latin typeface="Arial Black" pitchFamily="34" charset="0"/>
              </a:rPr>
              <a:t>Sedari</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kehadiran</a:t>
            </a:r>
            <a:r>
              <a:rPr lang="en-US" sz="2000" b="1" dirty="0">
                <a:solidFill>
                  <a:schemeClr val="tx1"/>
                </a:solidFill>
                <a:latin typeface="Arial Black" pitchFamily="34" charset="0"/>
              </a:rPr>
              <a:t> Allah </a:t>
            </a:r>
            <a:r>
              <a:rPr lang="en-US" sz="2000" b="1" dirty="0" err="1">
                <a:solidFill>
                  <a:schemeClr val="tx1"/>
                </a:solidFill>
                <a:latin typeface="Arial Black" pitchFamily="34" charset="0"/>
              </a:rPr>
              <a:t>dalam</a:t>
            </a:r>
            <a:r>
              <a:rPr lang="en-US" sz="2000" b="1" dirty="0">
                <a:solidFill>
                  <a:schemeClr val="tx1"/>
                </a:solidFill>
                <a:latin typeface="Arial Black" pitchFamily="34" charset="0"/>
              </a:rPr>
              <a:t> </a:t>
            </a:r>
            <a:r>
              <a:rPr lang="en-US" sz="2000" b="1" dirty="0" err="1">
                <a:solidFill>
                  <a:schemeClr val="tx1"/>
                </a:solidFill>
                <a:latin typeface="Arial Black" pitchFamily="34" charset="0"/>
              </a:rPr>
              <a:t>kehidupan</a:t>
            </a:r>
            <a:endParaRPr lang="en-MY" sz="2000" dirty="0"/>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1487</Words>
  <Application>Microsoft Office PowerPoint</Application>
  <PresentationFormat>On-screen Show (4:3)</PresentationFormat>
  <Paragraphs>167</Paragraphs>
  <Slides>39</Slides>
  <Notes>0</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8</cp:revision>
  <dcterms:created xsi:type="dcterms:W3CDTF">2017-12-24T04:47:57Z</dcterms:created>
  <dcterms:modified xsi:type="dcterms:W3CDTF">2017-12-28T05:51:32Z</dcterms:modified>
</cp:coreProperties>
</file>